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Work Sans"/>
      <p:regular r:id="rId53"/>
      <p:bold r:id="rId54"/>
    </p:embeddedFont>
    <p:embeddedFont>
      <p:font typeface="Work Sans SemiBold"/>
      <p:regular r:id="rId55"/>
      <p:bold r:id="rId56"/>
    </p:embeddedFont>
    <p:embeddedFont>
      <p:font typeface="Source Sans Pr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1" roundtripDataSignature="AMtx7mhmFj1x96pQCkdPFlVpgXx3YQTF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AFBF03A-9AFB-4A5D-94BA-D8A9E52A8765}">
  <a:tblStyle styleId="{CAFBF03A-9AFB-4A5D-94BA-D8A9E52A876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WorkSans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WorkSans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WorkSans-bold.fntdata"/><Relationship Id="rId13" Type="http://schemas.openxmlformats.org/officeDocument/2006/relationships/slide" Target="slides/slide8.xml"/><Relationship Id="rId57" Type="http://schemas.openxmlformats.org/officeDocument/2006/relationships/font" Target="fonts/SourceSansPro-regular.fntdata"/><Relationship Id="rId12" Type="http://schemas.openxmlformats.org/officeDocument/2006/relationships/slide" Target="slides/slide7.xml"/><Relationship Id="rId56" Type="http://schemas.openxmlformats.org/officeDocument/2006/relationships/font" Target="fonts/WorkSansSemiBold-bold.fntdata"/><Relationship Id="rId15" Type="http://schemas.openxmlformats.org/officeDocument/2006/relationships/slide" Target="slides/slide10.xml"/><Relationship Id="rId59" Type="http://schemas.openxmlformats.org/officeDocument/2006/relationships/font" Target="fonts/SourceSansPro-italic.fntdata"/><Relationship Id="rId14" Type="http://schemas.openxmlformats.org/officeDocument/2006/relationships/slide" Target="slides/slide9.xml"/><Relationship Id="rId58" Type="http://schemas.openxmlformats.org/officeDocument/2006/relationships/font" Target="fonts/SourceSans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389e1613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6b389e1613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389e161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6b389e161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389e1613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6b389e1613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389e1613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6b389e1613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6b389e1613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b389e1613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6b389e1613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b389e1613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6b389e1613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b389e161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6b389e161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b389e1613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6b389e1613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6b389e1613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b389e1613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6b389e1613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6b389e1613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b389e1613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6b389e1613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b389e1613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6b389e1613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b389e1613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6b389e1613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389e16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6b389e161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b389e1613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6b389e1613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6b389e1613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b389e1613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6b389e1613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b389e1613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6b389e1613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b389e1613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6b389e1613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b389e1613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6b389e1613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6b389e1613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b389e1613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6b389e1613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6b389e1613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b389e1613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6b389e1613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6b389e1613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389e1613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6b389e1613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b389e1613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6b389e1613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b389e1613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6b389e1613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b389e1613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6b389e1613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6b389e1613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b389e1613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6b389e1613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g6b389e1613_1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b389e1613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6b389e1613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6b389e1613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b389e1613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6b389e1613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b389e1613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6b389e1613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389e1613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6b389e1613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8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8" name="Google Shape;48;p8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8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0" name="Google Shape;50;p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3" name="Google Shape;53;p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9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7" name="Google Shape;57;p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2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92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3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>
  <p:cSld name="Título e Conteúd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4"/>
          <p:cNvSpPr txBox="1"/>
          <p:nvPr>
            <p:ph idx="1" type="body"/>
          </p:nvPr>
        </p:nvSpPr>
        <p:spPr>
          <a:xfrm>
            <a:off x="769236" y="1317171"/>
            <a:ext cx="10671600" cy="4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4"/>
          <p:cNvSpPr txBox="1"/>
          <p:nvPr>
            <p:ph type="title"/>
          </p:nvPr>
        </p:nvSpPr>
        <p:spPr>
          <a:xfrm>
            <a:off x="769238" y="217214"/>
            <a:ext cx="10671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p94"/>
          <p:cNvSpPr txBox="1"/>
          <p:nvPr/>
        </p:nvSpPr>
        <p:spPr>
          <a:xfrm>
            <a:off x="769238" y="6548374"/>
            <a:ext cx="26163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2019 – Creditas Soluções Financeira Ltda.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" name="Google Shape;19;p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" name="Google Shape;20;p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3"/>
          <p:cNvSpPr txBox="1"/>
          <p:nvPr>
            <p:ph idx="1" type="body"/>
          </p:nvPr>
        </p:nvSpPr>
        <p:spPr>
          <a:xfrm>
            <a:off x="1193800" y="4476750"/>
            <a:ext cx="9810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83"/>
          <p:cNvSpPr txBox="1"/>
          <p:nvPr>
            <p:ph idx="2" type="body"/>
          </p:nvPr>
        </p:nvSpPr>
        <p:spPr>
          <a:xfrm>
            <a:off x="1193800" y="3038475"/>
            <a:ext cx="981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8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" name="Google Shape;37;p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0" name="Google Shape;40;p8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4" name="Google Shape;44;p8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3.gif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6.gif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gif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1.gif"/><Relationship Id="rId5" Type="http://schemas.openxmlformats.org/officeDocument/2006/relationships/image" Target="../media/image23.gif"/><Relationship Id="rId6" Type="http://schemas.openxmlformats.org/officeDocument/2006/relationships/image" Target="../media/image47.gif"/><Relationship Id="rId7" Type="http://schemas.openxmlformats.org/officeDocument/2006/relationships/image" Target="../media/image4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it.ly/2CJMieq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0.gif"/><Relationship Id="rId5" Type="http://schemas.openxmlformats.org/officeDocument/2006/relationships/image" Target="../media/image2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hyperlink" Target="https://scikit-learn.org/stable/modules/clustering.html#clustering-evaluation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2.jpg"/><Relationship Id="rId5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9.gif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hyperlink" Target="https://docs.scipy.org/doc/scipy/reference/generated/scipy.spatial.distance.pdist.html" TargetMode="External"/><Relationship Id="rId5" Type="http://schemas.openxmlformats.org/officeDocument/2006/relationships/hyperlink" Target="https://docs.scipy.org/doc/scipy/reference/generated/scipy.cluster.hierarchy.linkage.html#scipy.cluster.hierarchy.linkage" TargetMode="External"/><Relationship Id="rId6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gif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8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jp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gif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hyperlink" Target="https://scikit-learn.org/stable/modules/clustering.html" TargetMode="External"/><Relationship Id="rId5" Type="http://schemas.openxmlformats.org/officeDocument/2006/relationships/image" Target="../media/image44.png"/><Relationship Id="rId6" Type="http://schemas.openxmlformats.org/officeDocument/2006/relationships/hyperlink" Target="https://github.com/nicodv/kmodes" TargetMode="External"/><Relationship Id="rId7" Type="http://schemas.openxmlformats.org/officeDocument/2006/relationships/hyperlink" Target="https://hdbscan.readthedocs.io/en/latest/how_hdbscan_works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45.gif"/><Relationship Id="rId5" Type="http://schemas.openxmlformats.org/officeDocument/2006/relationships/hyperlink" Target="https://archive.ics.uci.edu/ml/datasets.php?format=&amp;task=clu&amp;att=&amp;area=&amp;numAtt=&amp;numIns=&amp;type=&amp;sort=nameUp&amp;view=tabl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43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39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gif"/><Relationship Id="rId4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hyperlink" Target="https://vas3k.com/blog/machine_learnin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hyperlink" Target="https://vas3k.com/blog/machine_learning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0"/>
            <a:ext cx="12191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389e1613_0_91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que é clustering?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1" name="Google Shape;151;g6b389e1613_0_9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6b389e1613_0_91"/>
          <p:cNvSpPr txBox="1"/>
          <p:nvPr/>
        </p:nvSpPr>
        <p:spPr>
          <a:xfrm>
            <a:off x="685800" y="2504925"/>
            <a:ext cx="6047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Técnica para agrupar um conjunto de elementos tal que objetos agrupados em um mesmo grupo (também chamado de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cluster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 sejam </a:t>
            </a:r>
            <a:r>
              <a:rPr i="1" lang="en-US" sz="2400">
                <a:latin typeface="Work Sans"/>
                <a:ea typeface="Work Sans"/>
                <a:cs typeface="Work Sans"/>
                <a:sym typeface="Work Sans"/>
              </a:rPr>
              <a:t>mais similares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entre eles do que com outros objetos pertencentes a outros clusters. 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" name="Google Shape;153;g6b389e1613_0_91"/>
          <p:cNvSpPr txBox="1"/>
          <p:nvPr/>
        </p:nvSpPr>
        <p:spPr>
          <a:xfrm>
            <a:off x="660600" y="1774400"/>
            <a:ext cx="50880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(ou agrupamento/ clusterização)</a:t>
            </a:r>
            <a:endParaRPr b="0" i="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4" name="Google Shape;154;g6b389e1613_0_91"/>
          <p:cNvPicPr preferRelativeResize="0"/>
          <p:nvPr/>
        </p:nvPicPr>
        <p:blipFill rotWithShape="1">
          <a:blip r:embed="rId4">
            <a:alphaModFix/>
          </a:blip>
          <a:srcRect b="0" l="0" r="16645" t="0"/>
          <a:stretch/>
        </p:blipFill>
        <p:spPr>
          <a:xfrm>
            <a:off x="7031325" y="2064425"/>
            <a:ext cx="4812564" cy="3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6b389e1613_0_91"/>
          <p:cNvSpPr txBox="1"/>
          <p:nvPr/>
        </p:nvSpPr>
        <p:spPr>
          <a:xfrm>
            <a:off x="8383750" y="1446425"/>
            <a:ext cx="20217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Com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 clustering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Como fica o nosso conjunto de dados para esses problemas?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622325" y="1657200"/>
            <a:ext cx="113433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Ao contrário do que acontece em problemas de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classificação e regress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ão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o objetivo é que nosso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modelo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seja capaz de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agrupar exemplos </a:t>
            </a:r>
            <a:r>
              <a:rPr i="1" lang="en-US" sz="2400">
                <a:latin typeface="Work Sans"/>
                <a:ea typeface="Work Sans"/>
                <a:cs typeface="Work Sans"/>
                <a:sym typeface="Work Sans"/>
              </a:rPr>
              <a:t>similares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em um mesmo grupo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sem utilizar</a:t>
            </a: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classe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desses exemplos.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163" name="Google Shape;163;p18"/>
          <p:cNvGraphicFramePr/>
          <p:nvPr/>
        </p:nvGraphicFramePr>
        <p:xfrm>
          <a:off x="3357075" y="381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{CAFBF03A-9AFB-4A5D-94BA-D8A9E52A8765}</a:tableStyleId>
              </a:tblPr>
              <a:tblGrid>
                <a:gridCol w="713925"/>
                <a:gridCol w="739575"/>
                <a:gridCol w="1432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Idade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Renda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Possui dívidas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18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4500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42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33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27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5700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4" name="Google Shape;164;p18"/>
          <p:cNvSpPr txBox="1"/>
          <p:nvPr/>
        </p:nvSpPr>
        <p:spPr>
          <a:xfrm>
            <a:off x="6267450" y="3017200"/>
            <a:ext cx="3025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Classe (target/label)</a:t>
            </a:r>
            <a:endParaRPr b="1" i="0" sz="1800" u="none" cap="none" strike="noStrike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3357075" y="3017200"/>
            <a:ext cx="2919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Atributos (features)</a:t>
            </a:r>
            <a:endParaRPr b="1" i="0" sz="1800" u="none" cap="none" strike="noStrike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4670475" y="2191675"/>
            <a:ext cx="292500" cy="2853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975800" y="4204450"/>
            <a:ext cx="13026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41B47"/>
                </a:solidFill>
                <a:latin typeface="Work Sans"/>
                <a:ea typeface="Work Sans"/>
                <a:cs typeface="Work Sans"/>
                <a:sym typeface="Work Sans"/>
              </a:rPr>
              <a:t>Exemplo</a:t>
            </a:r>
            <a:endParaRPr b="1" i="0" sz="1800" u="none" cap="none" strike="noStrike">
              <a:solidFill>
                <a:srgbClr val="741B4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3158775" y="4261900"/>
            <a:ext cx="198300" cy="29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7629350" y="2128225"/>
            <a:ext cx="292500" cy="2980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0" name="Google Shape;170;p18"/>
          <p:cNvGraphicFramePr/>
          <p:nvPr/>
        </p:nvGraphicFramePr>
        <p:xfrm>
          <a:off x="6251013" y="381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{CAFBF03A-9AFB-4A5D-94BA-D8A9E52A8765}</a:tableStyleId>
              </a:tblPr>
              <a:tblGrid>
                <a:gridCol w="3049175"/>
              </a:tblGrid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Cartão de crédito aprovado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 sz="1400" u="none" cap="none" strike="noStrik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b389e1613_0_102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Pra que fazer agrupamentos?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6" name="Google Shape;176;g6b389e1613_0_10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6b389e1613_0_102"/>
          <p:cNvSpPr txBox="1"/>
          <p:nvPr/>
        </p:nvSpPr>
        <p:spPr>
          <a:xfrm>
            <a:off x="760625" y="1957650"/>
            <a:ext cx="45264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Encontrar padrões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Análises exploratórias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Reduzir dimensionalidade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8" name="Google Shape;178;g6b389e1613_0_102"/>
          <p:cNvSpPr txBox="1"/>
          <p:nvPr/>
        </p:nvSpPr>
        <p:spPr>
          <a:xfrm>
            <a:off x="6116550" y="2027000"/>
            <a:ext cx="4526400" cy="4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Segmentação de clientes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Detecção de anomalias e fraudes 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Segmentação de imagens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Sistemas de recomendação 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Segmentação de documentos 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Análise de redes sociais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9" name="Google Shape;179;g6b389e1613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375" y="3514650"/>
            <a:ext cx="3180900" cy="318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389e1613_0_112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os tipos de clustering?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5" name="Google Shape;185;g6b389e1613_0_11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6b389e1613_0_112"/>
          <p:cNvSpPr txBox="1"/>
          <p:nvPr/>
        </p:nvSpPr>
        <p:spPr>
          <a:xfrm>
            <a:off x="685800" y="2506300"/>
            <a:ext cx="10037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Por partição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Hierárquico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Por densidade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7" name="Google Shape;187;g6b389e1613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599" y="2262074"/>
            <a:ext cx="3594900" cy="3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6b389e1613_0_164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6b389e1613_0_1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6b389e1613_0_164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Agrupamento por partição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b389e1613_0_120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começar pelo de partição!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1" name="Google Shape;201;g6b389e1613_0_12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6b389e1613_0_120"/>
          <p:cNvSpPr txBox="1"/>
          <p:nvPr/>
        </p:nvSpPr>
        <p:spPr>
          <a:xfrm>
            <a:off x="685800" y="2315000"/>
            <a:ext cx="6372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O algoritmo mais conhecido de partição é o </a:t>
            </a:r>
            <a:r>
              <a:rPr b="1" lang="en-US" sz="3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K-means</a:t>
            </a:r>
            <a:r>
              <a:rPr lang="en-US" sz="30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Ele tem como objetivo agrupar os objetos em </a:t>
            </a:r>
            <a:r>
              <a:rPr i="1"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clusters.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Para isso, são elegidos representantes desses clusters, chamados de </a:t>
            </a:r>
            <a:r>
              <a:rPr b="1"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centroides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3" name="Google Shape;203;g6b389e1613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400" y="2506288"/>
            <a:ext cx="4762500" cy="267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389e1613_0_129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K-means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9" name="Google Shape;209;g6b389e1613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75" y="1928050"/>
            <a:ext cx="7045725" cy="42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6b389e1613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324" y="1928049"/>
            <a:ext cx="4188000" cy="4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6b389e1613_0_129"/>
          <p:cNvPicPr preferRelativeResize="0"/>
          <p:nvPr/>
        </p:nvPicPr>
        <p:blipFill rotWithShape="1">
          <a:blip r:embed="rId5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b389e1613_0_139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Distância? Como eu calculo essa distância?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7" name="Google Shape;217;g6b389e1613_0_13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6b389e1613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850" y="2365325"/>
            <a:ext cx="4164600" cy="273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9" name="Google Shape;219;g6b389e1613_0_139"/>
          <p:cNvPicPr preferRelativeResize="0"/>
          <p:nvPr/>
        </p:nvPicPr>
        <p:blipFill rotWithShape="1">
          <a:blip r:embed="rId5">
            <a:alphaModFix/>
          </a:blip>
          <a:srcRect b="0" l="0" r="66965" t="0"/>
          <a:stretch/>
        </p:blipFill>
        <p:spPr>
          <a:xfrm>
            <a:off x="910225" y="2087050"/>
            <a:ext cx="2752000" cy="32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6b389e1613_0_139"/>
          <p:cNvPicPr preferRelativeResize="0"/>
          <p:nvPr/>
        </p:nvPicPr>
        <p:blipFill rotWithShape="1">
          <a:blip r:embed="rId5">
            <a:alphaModFix/>
          </a:blip>
          <a:srcRect b="0" l="56962" r="13031" t="0"/>
          <a:stretch/>
        </p:blipFill>
        <p:spPr>
          <a:xfrm>
            <a:off x="4034175" y="2087050"/>
            <a:ext cx="2499649" cy="32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 txBox="1"/>
          <p:nvPr/>
        </p:nvSpPr>
        <p:spPr>
          <a:xfrm>
            <a:off x="696700" y="609025"/>
            <a:ext cx="11495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as vantagens d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K-means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7" name="Google Shape;227;p51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Simples de entender e de ser implementado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Eficiente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Escalável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350" y="4012775"/>
            <a:ext cx="3753300" cy="225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2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quais são as desvantagens?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6" name="Google Shape;236;p52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Necessidade de escolher um número de clusters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Pode sofrer com outliers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Assume formatos esféricos para os clusters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Funciona apenas para dados numéricos.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7" name="Google Shape;237;p5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4350" y="3965050"/>
            <a:ext cx="4323300" cy="25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6181B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/>
        </p:nvSpPr>
        <p:spPr>
          <a:xfrm>
            <a:off x="829025" y="1457475"/>
            <a:ext cx="104547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MÓDULO #4.</a:t>
            </a:r>
            <a:r>
              <a:rPr b="1" lang="en-US" sz="3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b="1" i="0" sz="30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Clustering</a:t>
            </a:r>
            <a:endParaRPr b="1" i="0" sz="60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829025" y="5345675"/>
            <a:ext cx="9279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Jéssica dos Santos 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Vivian Yamassaki 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625419" y="5373645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/>
        </p:nvSpPr>
        <p:spPr>
          <a:xfrm>
            <a:off x="660600" y="2175125"/>
            <a:ext cx="111834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Seguiremos o seguinte fluxo (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o mesmo que seguimos na classificação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):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685813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3539325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Feature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Engineering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6223550" y="2958000"/>
            <a:ext cx="245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Modelagem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8907775" y="2924393"/>
            <a:ext cx="2453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Avaliação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0" l="5981" r="11618" t="0"/>
          <a:stretch/>
        </p:blipFill>
        <p:spPr>
          <a:xfrm>
            <a:off x="877450" y="3875750"/>
            <a:ext cx="22233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0" name="Google Shape;250;p22"/>
          <p:cNvSpPr txBox="1"/>
          <p:nvPr/>
        </p:nvSpPr>
        <p:spPr>
          <a:xfrm>
            <a:off x="705525" y="101680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construir nosso primeiro modelo de 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clustering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1" name="Google Shape;251;p22"/>
          <p:cNvPicPr preferRelativeResize="0"/>
          <p:nvPr/>
        </p:nvPicPr>
        <p:blipFill rotWithShape="1">
          <a:blip r:embed="rId5">
            <a:alphaModFix/>
          </a:blip>
          <a:srcRect b="2813" l="3928" r="2543" t="3701"/>
          <a:stretch/>
        </p:blipFill>
        <p:spPr>
          <a:xfrm>
            <a:off x="3716063" y="3875750"/>
            <a:ext cx="20229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 rotWithShape="1">
          <a:blip r:embed="rId6">
            <a:alphaModFix/>
          </a:blip>
          <a:srcRect b="0" l="16964" r="11753" t="0"/>
          <a:stretch/>
        </p:blipFill>
        <p:spPr>
          <a:xfrm>
            <a:off x="6411825" y="3822500"/>
            <a:ext cx="2038200" cy="160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22875" y="3840050"/>
            <a:ext cx="2022900" cy="156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4" name="Google Shape;254;p22"/>
          <p:cNvSpPr/>
          <p:nvPr/>
        </p:nvSpPr>
        <p:spPr>
          <a:xfrm rot="-5400000">
            <a:off x="3134700" y="3209325"/>
            <a:ext cx="292500" cy="5002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800725" y="6049600"/>
            <a:ext cx="500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i="0" sz="1800" u="none" cap="none" strike="noStrike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56" name="Google Shape;256;p22"/>
          <p:cNvCxnSpPr/>
          <p:nvPr/>
        </p:nvCxnSpPr>
        <p:spPr>
          <a:xfrm>
            <a:off x="30510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" name="Google Shape;257;p22"/>
          <p:cNvCxnSpPr/>
          <p:nvPr/>
        </p:nvCxnSpPr>
        <p:spPr>
          <a:xfrm>
            <a:off x="5844900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22"/>
          <p:cNvCxnSpPr/>
          <p:nvPr/>
        </p:nvCxnSpPr>
        <p:spPr>
          <a:xfrm>
            <a:off x="85121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b="14838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b389e1613_1_92"/>
          <p:cNvSpPr txBox="1"/>
          <p:nvPr/>
        </p:nvSpPr>
        <p:spPr>
          <a:xfrm>
            <a:off x="522100" y="1552225"/>
            <a:ext cx="5940900" cy="3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Link para o notebook no Colab: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https://bit.ly/2CJMieq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Façam uma cópia para vocês conseguirem editar :D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3" name="Google Shape;273;g6b389e1613_1_92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6b389e1613_1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/>
          <p:nvPr/>
        </p:nvSpPr>
        <p:spPr>
          <a:xfrm>
            <a:off x="368025" y="169250"/>
            <a:ext cx="80520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0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UHUL! Fizemos nosso primeiro modelo de </a:t>
            </a:r>
            <a:r>
              <a:rPr b="1" lang="en-US" sz="40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clustering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0" name="Google Shape;280;p5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4"/>
          <p:cNvSpPr txBox="1"/>
          <p:nvPr/>
        </p:nvSpPr>
        <p:spPr>
          <a:xfrm>
            <a:off x="3791900" y="3912013"/>
            <a:ext cx="80520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36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...Mas </a:t>
            </a:r>
            <a:r>
              <a:rPr b="1" lang="en-US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quantos escolheríamos para o conjunto de dados ao lado</a:t>
            </a:r>
            <a:r>
              <a:rPr b="1" i="0" lang="en-US" sz="36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 </a:t>
            </a:r>
            <a:endParaRPr i="0" sz="3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2" name="Google Shape;282;p54"/>
          <p:cNvPicPr preferRelativeResize="0"/>
          <p:nvPr/>
        </p:nvPicPr>
        <p:blipFill rotWithShape="1">
          <a:blip r:embed="rId4">
            <a:alphaModFix/>
          </a:blip>
          <a:srcRect b="0" l="0" r="0" t="6690"/>
          <a:stretch/>
        </p:blipFill>
        <p:spPr>
          <a:xfrm>
            <a:off x="8138300" y="296450"/>
            <a:ext cx="3619500" cy="200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3" name="Google Shape;28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750" y="3379200"/>
            <a:ext cx="3022550" cy="31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4"/>
          <p:cNvSpPr txBox="1"/>
          <p:nvPr/>
        </p:nvSpPr>
        <p:spPr>
          <a:xfrm>
            <a:off x="368025" y="2520775"/>
            <a:ext cx="11530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30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Foi fácil definir o número de clusters nesse caso?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6b389e1613_0_171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6b389e1613_0_1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6b389e1613_0_171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Avaliação de clusters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6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Não podemos utilizar as métricas de avaliação da classificação...</a:t>
            </a:r>
            <a:endParaRPr b="1" i="0" sz="4800" u="none" cap="none" strike="noStrike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98" name="Google Shape;298;p5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6"/>
          <p:cNvSpPr txBox="1"/>
          <p:nvPr/>
        </p:nvSpPr>
        <p:spPr>
          <a:xfrm>
            <a:off x="675950" y="2774325"/>
            <a:ext cx="56898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Como os dados não são rotulados, não podemos usar uma matriz de confusão, por exemplo.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0" name="Google Shape;3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898" y="2132200"/>
            <a:ext cx="3317400" cy="397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1" name="Google Shape;301;p56"/>
          <p:cNvSpPr txBox="1"/>
          <p:nvPr/>
        </p:nvSpPr>
        <p:spPr>
          <a:xfrm>
            <a:off x="675950" y="4304925"/>
            <a:ext cx="56898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Para problemas de agrupamento, existem diversas métricas possíveis para avaliar o quão bons foram os agrupamentos encontrados. Hoje falaremos sobre uma delas: o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Elbow method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b389e1613_0_156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Elbow method ("método do cotovelo")</a:t>
            </a:r>
            <a:endParaRPr b="1" i="0" sz="4800" u="none" cap="none" strike="noStrike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7" name="Google Shape;307;g6b389e1613_0_15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6b389e1613_0_156"/>
          <p:cNvSpPr txBox="1"/>
          <p:nvPr/>
        </p:nvSpPr>
        <p:spPr>
          <a:xfrm>
            <a:off x="675950" y="2774325"/>
            <a:ext cx="108705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ornece uma ideia de qual seria um bom número de clusters baseando-se na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inércia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entre os objetos e os centroides dos seus respectivos clusters.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Mas o que é essa </a:t>
            </a: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inércia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?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9" name="Google Shape;309;g6b389e1613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300" y="5049575"/>
            <a:ext cx="6506100" cy="4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389e1613_0_287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Elbow method ("método do cotovelo")</a:t>
            </a:r>
            <a:endParaRPr b="1" i="0" sz="4800" u="none" cap="none" strike="noStrike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5" name="Google Shape;315;g6b389e1613_0_28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6b389e1613_0_287"/>
          <p:cNvSpPr txBox="1"/>
          <p:nvPr/>
        </p:nvSpPr>
        <p:spPr>
          <a:xfrm>
            <a:off x="675950" y="2774325"/>
            <a:ext cx="4603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Mas o que é essa </a:t>
            </a: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inércia</a:t>
            </a:r>
            <a:r>
              <a:rPr i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? </a:t>
            </a:r>
            <a:endParaRPr i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7" name="Google Shape;317;g6b389e1613_0_287"/>
          <p:cNvSpPr txBox="1"/>
          <p:nvPr/>
        </p:nvSpPr>
        <p:spPr>
          <a:xfrm>
            <a:off x="675950" y="3075700"/>
            <a:ext cx="64308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inércia é uma medida calculada que se baseia na soma das distâncias quadráticas de cada objeto para os centroides de seus respectivos clusters.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b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Quanto maior for a inércia, maior será a dispersão dos clusters; quanto menor, mais os clusters estarão compactados.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8" name="Google Shape;318;g6b389e1613_0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400" y="2444450"/>
            <a:ext cx="4186500" cy="29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b389e1613_1_5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Outras métricas de avaliação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4" name="Google Shape;324;g6b389e1613_1_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6b389e1613_1_5"/>
          <p:cNvSpPr txBox="1"/>
          <p:nvPr/>
        </p:nvSpPr>
        <p:spPr>
          <a:xfrm>
            <a:off x="760625" y="1957650"/>
            <a:ext cx="45264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Índices internos</a:t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Compara a estrutura de clusters descobertos com uma estrutura de grupos previamente conhecida.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índice de Rand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índice de Jaccard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índice de Folkes e Mallows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6" name="Google Shape;326;g6b389e1613_1_5"/>
          <p:cNvSpPr txBox="1"/>
          <p:nvPr/>
        </p:nvSpPr>
        <p:spPr>
          <a:xfrm>
            <a:off x="6071775" y="1957650"/>
            <a:ext cx="527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Índices externos</a:t>
            </a:r>
            <a:endParaRPr b="1" sz="24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Analisa a estrutura de clusters descobertos com relação a algum critério, como compacidade e separabilidade.</a:t>
            </a:r>
            <a:endParaRPr sz="18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índice Dunn</a:t>
            </a:r>
            <a:endParaRPr sz="24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índice Davies-Bouldin</a:t>
            </a:r>
            <a:endParaRPr sz="24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índice Silhouette</a:t>
            </a:r>
            <a:endParaRPr sz="2400"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7" name="Google Shape;327;g6b389e1613_1_5"/>
          <p:cNvSpPr txBox="1"/>
          <p:nvPr/>
        </p:nvSpPr>
        <p:spPr>
          <a:xfrm>
            <a:off x="760625" y="5457350"/>
            <a:ext cx="9995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highlight>
                  <a:srgbClr val="FFFFFE"/>
                </a:highlight>
                <a:latin typeface="Work Sans"/>
                <a:ea typeface="Work Sans"/>
                <a:cs typeface="Work Sans"/>
                <a:sym typeface="Work Sans"/>
              </a:rPr>
              <a:t>Apesar desses métodos fornecerem indícios do número de clusters ideal, também é importante ter um bom conhecimento sobre o domínio (ou envolver pessoas que o tenham no projeto!).</a:t>
            </a:r>
            <a:endParaRPr i="1" sz="1200">
              <a:solidFill>
                <a:schemeClr val="dk1"/>
              </a:solidFill>
              <a:highlight>
                <a:srgbClr val="FFFFFE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6b389e1613_1_5"/>
          <p:cNvSpPr txBox="1"/>
          <p:nvPr/>
        </p:nvSpPr>
        <p:spPr>
          <a:xfrm>
            <a:off x="0" y="6523200"/>
            <a:ext cx="662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Aqui</a:t>
            </a:r>
            <a:r>
              <a:rPr lang="en-US" sz="1100">
                <a:latin typeface="Work Sans"/>
                <a:ea typeface="Work Sans"/>
                <a:cs typeface="Work Sans"/>
                <a:sym typeface="Work Sans"/>
              </a:rPr>
              <a:t> vocês conseguem encontrar essas métricas e mais outras implementadas no sklearn.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6"/>
          <p:cNvPicPr preferRelativeResize="0"/>
          <p:nvPr/>
        </p:nvPicPr>
        <p:blipFill rotWithShape="1">
          <a:blip r:embed="rId3">
            <a:alphaModFix/>
          </a:blip>
          <a:srcRect b="14838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6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389e1613_0_0"/>
          <p:cNvSpPr txBox="1"/>
          <p:nvPr/>
        </p:nvSpPr>
        <p:spPr>
          <a:xfrm>
            <a:off x="787774" y="1324921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Jéssica dos Santos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" name="Google Shape;84;g6b389e1613_0_0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NeuralMed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j3ssicaSant0s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jessica-santos-oliveira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85" name="Google Shape;85;g6b389e161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6b389e161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75" y="3865425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6b389e1613_0_0"/>
          <p:cNvPicPr preferRelativeResize="0"/>
          <p:nvPr/>
        </p:nvPicPr>
        <p:blipFill rotWithShape="1">
          <a:blip r:embed="rId5">
            <a:alphaModFix/>
          </a:blip>
          <a:srcRect b="0" l="0" r="0" t="12388"/>
          <a:stretch/>
        </p:blipFill>
        <p:spPr>
          <a:xfrm>
            <a:off x="7788725" y="-15600"/>
            <a:ext cx="44032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6b389e1613_0_222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6b389e1613_0_2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6b389e1613_0_222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Agrupamento hierárquico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6b389e1613_0_25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6b389e1613_0_258"/>
          <p:cNvPicPr preferRelativeResize="0"/>
          <p:nvPr/>
        </p:nvPicPr>
        <p:blipFill rotWithShape="1">
          <a:blip r:embed="rId4">
            <a:alphaModFix/>
          </a:blip>
          <a:srcRect b="10825" l="7215" r="7590" t="0"/>
          <a:stretch/>
        </p:blipFill>
        <p:spPr>
          <a:xfrm>
            <a:off x="5700050" y="888701"/>
            <a:ext cx="6265074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6b389e1613_0_258"/>
          <p:cNvSpPr txBox="1"/>
          <p:nvPr/>
        </p:nvSpPr>
        <p:spPr>
          <a:xfrm>
            <a:off x="719825" y="673325"/>
            <a:ext cx="61632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 agrupamento hierárquico, os clusters são representados hierarquicamente por meio de diagrama representando uma árvore, chamado de </a:t>
            </a: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dendrograma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2" name="Google Shape;352;g6b389e1613_0_258"/>
          <p:cNvSpPr txBox="1"/>
          <p:nvPr/>
        </p:nvSpPr>
        <p:spPr>
          <a:xfrm>
            <a:off x="606775" y="3248975"/>
            <a:ext cx="43434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Tipos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Aglomerativo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Divisivo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b389e1613_0_249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Agrupamento hierárquico aglomerativo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8" name="Google Shape;358;g6b389e1613_0_24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6b389e1613_0_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67" y="2687450"/>
            <a:ext cx="5849333" cy="26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6b389e1613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50" y="2127600"/>
            <a:ext cx="5852216" cy="3931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b389e1613_0_273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critérios para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fazer os agrupamentos?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6" name="Google Shape;366;g6b389e1613_0_27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6b389e1613_0_273"/>
          <p:cNvSpPr txBox="1"/>
          <p:nvPr/>
        </p:nvSpPr>
        <p:spPr>
          <a:xfrm>
            <a:off x="760625" y="1957650"/>
            <a:ext cx="45264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Uma medida de distância</a:t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Distância euclidiana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Distância Manhattan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  <a:hlinkClick r:id="rId4"/>
              </a:rPr>
              <a:t>Outras métricas aceitas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8" name="Google Shape;368;g6b389e1613_0_273"/>
          <p:cNvSpPr txBox="1"/>
          <p:nvPr/>
        </p:nvSpPr>
        <p:spPr>
          <a:xfrm>
            <a:off x="5872113" y="1957650"/>
            <a:ext cx="52302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Um método de agrupamento</a:t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"/>
              <a:buChar char="▹"/>
            </a:pP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  <a:hlinkClick r:id="rId5"/>
              </a:rPr>
              <a:t>Outras abordagens aceitas</a:t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9" name="Google Shape;369;g6b389e1613_0_2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900" y="2719700"/>
            <a:ext cx="4885025" cy="29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b389e1613_0_231"/>
          <p:cNvSpPr txBox="1"/>
          <p:nvPr/>
        </p:nvSpPr>
        <p:spPr>
          <a:xfrm>
            <a:off x="696700" y="609025"/>
            <a:ext cx="11495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as vantagens d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agrupamento hierárquico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6" name="Google Shape;376;g6b389e1613_0_231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Não precisamos escolher um número inicial de clusters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Dendrogramas são ótimos para visualização dos clusters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Gera uma hierarquia entre os clusters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7" name="Google Shape;377;g6b389e1613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350" y="4012775"/>
            <a:ext cx="3753300" cy="225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8" name="Google Shape;378;g6b389e1613_0_231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b389e1613_0_239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quais são as desvantagens?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5" name="Google Shape;385;g6b389e1613_0_239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Complexidade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Dependendo dos dados, pode ser difícil escolher o número de clusters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Um agrupamento feito erroneamente não pode ser desfeito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6" name="Google Shape;386;g6b389e1613_0_23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6b389e1613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1475" y="3965050"/>
            <a:ext cx="4323300" cy="25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6b389e1613_1_31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6b389e1613_1_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6b389e1613_1_31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Agrupamento por densidade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6b389e1613_1_3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6b389e1613_1_38"/>
          <p:cNvSpPr txBox="1"/>
          <p:nvPr/>
        </p:nvSpPr>
        <p:spPr>
          <a:xfrm>
            <a:off x="710425" y="635700"/>
            <a:ext cx="6163200" cy="3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Dos agrupamentos por densidade, o mais conhecido é o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DBSCAN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Ele é um método de clustering por densidade que busca por clusters definidos como regiões com alta densidade de objetos, separados por regiões de baixa densidade.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Ele necessida dos seguintes parâmetros: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2" name="Google Shape;402;g6b389e1613_1_38"/>
          <p:cNvPicPr preferRelativeResize="0"/>
          <p:nvPr/>
        </p:nvPicPr>
        <p:blipFill rotWithShape="1">
          <a:blip r:embed="rId4">
            <a:alphaModFix/>
          </a:blip>
          <a:srcRect b="16888" l="3140" r="21182" t="0"/>
          <a:stretch/>
        </p:blipFill>
        <p:spPr>
          <a:xfrm>
            <a:off x="7400425" y="1532925"/>
            <a:ext cx="4214524" cy="29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6b389e1613_1_38"/>
          <p:cNvSpPr txBox="1"/>
          <p:nvPr/>
        </p:nvSpPr>
        <p:spPr>
          <a:xfrm>
            <a:off x="710425" y="4956925"/>
            <a:ext cx="113127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ɛ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raio da vizinhança ao redor do ponto P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minPts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número mínimo de pontos na vizinhança para que seja definido um cluster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6b389e1613_1_8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6b389e1613_1_83"/>
          <p:cNvSpPr txBox="1"/>
          <p:nvPr/>
        </p:nvSpPr>
        <p:spPr>
          <a:xfrm>
            <a:off x="584475" y="682625"/>
            <a:ext cx="69696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 base nesses dois parâmetros, o DBSCAN categoria os pontos em três categorias:</a:t>
            </a:r>
            <a:endParaRPr b="0" i="0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0" name="Google Shape;410;g6b389e1613_1_83"/>
          <p:cNvPicPr preferRelativeResize="0"/>
          <p:nvPr/>
        </p:nvPicPr>
        <p:blipFill rotWithShape="1">
          <a:blip r:embed="rId4">
            <a:alphaModFix/>
          </a:blip>
          <a:srcRect b="16888" l="3140" r="21182" t="0"/>
          <a:stretch/>
        </p:blipFill>
        <p:spPr>
          <a:xfrm>
            <a:off x="7400425" y="1532925"/>
            <a:ext cx="4214524" cy="29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6b389e1613_1_83"/>
          <p:cNvSpPr txBox="1"/>
          <p:nvPr/>
        </p:nvSpPr>
        <p:spPr>
          <a:xfrm>
            <a:off x="584475" y="2517850"/>
            <a:ext cx="68661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Core Points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um ponto P é um core point se sua vizinhança contém ao menos minPts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Border Points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um ponto Q é um border point se sua vizinhança contem menos pontos que minPts, mas se Q é alcancável por algum core point P.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Outlier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um ponto O é um outlier se não for nem um core point e nem um border point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b389e1613_1_45"/>
          <p:cNvSpPr txBox="1"/>
          <p:nvPr/>
        </p:nvSpPr>
        <p:spPr>
          <a:xfrm>
            <a:off x="685800" y="434575"/>
            <a:ext cx="103869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DBSCAN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7" name="Google Shape;417;g6b389e1613_1_4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6b389e1613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75" y="1982350"/>
            <a:ext cx="5877166" cy="33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6b389e1613_1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141" y="1893513"/>
            <a:ext cx="383857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/>
        </p:nvSpPr>
        <p:spPr>
          <a:xfrm>
            <a:off x="787775" y="1324925"/>
            <a:ext cx="632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Vivian Mayumi Yamassaki</a:t>
            </a:r>
            <a:endParaRPr b="0" i="0" sz="14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Creditas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10806" l="0" r="0" t="10086"/>
          <a:stretch/>
        </p:blipFill>
        <p:spPr>
          <a:xfrm>
            <a:off x="7315498" y="0"/>
            <a:ext cx="48765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 b="0" l="0" r="5186" t="0"/>
          <a:stretch/>
        </p:blipFill>
        <p:spPr>
          <a:xfrm>
            <a:off x="7315500" y="0"/>
            <a:ext cx="4876502" cy="685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6">
            <a:alphaModFix/>
          </a:blip>
          <a:srcRect b="13720" l="16911" r="15978" t="18257"/>
          <a:stretch/>
        </p:blipFill>
        <p:spPr>
          <a:xfrm>
            <a:off x="761150" y="3835925"/>
            <a:ext cx="42245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b389e1613_1_60"/>
          <p:cNvSpPr txBox="1"/>
          <p:nvPr/>
        </p:nvSpPr>
        <p:spPr>
          <a:xfrm>
            <a:off x="696700" y="609025"/>
            <a:ext cx="11495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as vantagens d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DBSCAN</a:t>
            </a: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6" name="Google Shape;426;g6b389e1613_1_60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Não é necessário especificar um número inicial de clusters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Lida bem com outliers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Consegue encontrar clusters com formatos diferentes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7" name="Google Shape;427;g6b389e1613_1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350" y="4012775"/>
            <a:ext cx="3753300" cy="225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28" name="Google Shape;428;g6b389e1613_1_60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b389e1613_1_68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quais são as desvantagens?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g6b389e1613_1_68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 escolha dos dois parâmetros iniciais pode não ser muito intuitiva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Tem dificuldade para encontrar clusters se a densidade dos dados variar muito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Exige mais processamento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36" name="Google Shape;436;g6b389e1613_1_6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6b389e1613_1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1475" y="3965050"/>
            <a:ext cx="4323300" cy="25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6b389e1613_0_178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6b389e1613_0_1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6b389e1613_0_178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Outros métodos de clustering</a:t>
            </a:r>
            <a:endParaRPr b="1" i="0" sz="60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6"/>
          <p:cNvSpPr txBox="1"/>
          <p:nvPr/>
        </p:nvSpPr>
        <p:spPr>
          <a:xfrm>
            <a:off x="0" y="3608900"/>
            <a:ext cx="33207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E"/>
                </a:highlight>
                <a:latin typeface="Work Sans"/>
                <a:ea typeface="Work Sans"/>
                <a:cs typeface="Work Sans"/>
                <a:sym typeface="Work Sans"/>
              </a:rPr>
              <a:t>O </a:t>
            </a:r>
            <a:r>
              <a:rPr lang="en-US" u="sng">
                <a:solidFill>
                  <a:schemeClr val="hlink"/>
                </a:solidFill>
                <a:highlight>
                  <a:srgbClr val="FFFFFE"/>
                </a:highlight>
                <a:latin typeface="Work Sans"/>
                <a:ea typeface="Work Sans"/>
                <a:cs typeface="Work Sans"/>
                <a:sym typeface="Work Sans"/>
                <a:hlinkClick r:id="rId4"/>
              </a:rPr>
              <a:t>sklearn</a:t>
            </a:r>
            <a:r>
              <a:rPr lang="en-US">
                <a:solidFill>
                  <a:schemeClr val="dk1"/>
                </a:solidFill>
                <a:highlight>
                  <a:srgbClr val="FFFFFE"/>
                </a:highlight>
                <a:latin typeface="Work Sans"/>
                <a:ea typeface="Work Sans"/>
                <a:cs typeface="Work Sans"/>
                <a:sym typeface="Work Sans"/>
              </a:rPr>
              <a:t> conta com mais alguns algoritmos de clustering e também tem uma comparação entre eles para vários conjuntos de dados: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2" name="Google Shape;45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800" y="278350"/>
            <a:ext cx="8887199" cy="528979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6"/>
          <p:cNvSpPr txBox="1"/>
          <p:nvPr/>
        </p:nvSpPr>
        <p:spPr>
          <a:xfrm>
            <a:off x="0" y="278350"/>
            <a:ext cx="4526400" cy="3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Por partição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K-medians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  <a:hlinkClick r:id="rId6"/>
              </a:rPr>
              <a:t>K-modes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>
                <a:solidFill>
                  <a:schemeClr val="accent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K-prototypes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Por densidade/hierárquico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 u="sng">
                <a:solidFill>
                  <a:schemeClr val="hlink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  <a:hlinkClick r:id="rId7"/>
              </a:rPr>
              <a:t>HDBSCAN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Por distribuição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Gaussian Mixture Models (GMMs)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Redes neurais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▹"/>
            </a:pPr>
            <a:r>
              <a:rPr lang="en-US">
                <a:solidFill>
                  <a:schemeClr val="accent2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Self Organizing Map (SOM)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b389e1613_0_205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Para praticar...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9" name="Google Shape;459;g6b389e1613_0_20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6b389e1613_0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61" name="Google Shape;461;g6b389e1613_0_205"/>
          <p:cNvSpPr txBox="1"/>
          <p:nvPr/>
        </p:nvSpPr>
        <p:spPr>
          <a:xfrm>
            <a:off x="685800" y="2094025"/>
            <a:ext cx="61836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 repositório do 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UCI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contém alguns datasets para realizar clustering 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Também pode-se retirar a classe de datasets existentes para problemas supervisionados e aplicar técnicas de aprendizado não supervisionado!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b389e1613_0_193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Por hoje, é isso! 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67" name="Google Shape;467;g6b389e1613_0_19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6b389e1613_0_193"/>
          <p:cNvSpPr txBox="1"/>
          <p:nvPr/>
        </p:nvSpPr>
        <p:spPr>
          <a:xfrm>
            <a:off x="685800" y="2728600"/>
            <a:ext cx="5254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No próximo sábado iremos </a:t>
            </a:r>
            <a:r>
              <a:rPr lang="en-US" sz="24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falar sobre Deep Learning e NLP \o/</a:t>
            </a:r>
            <a:endParaRPr b="0" i="0" sz="24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69" name="Google Shape;469;g6b389e1613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5700" y="2460925"/>
            <a:ext cx="4762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7"/>
          <p:cNvSpPr txBox="1"/>
          <p:nvPr/>
        </p:nvSpPr>
        <p:spPr>
          <a:xfrm>
            <a:off x="685825" y="90822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preencher o formulário de feedback???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5" name="Google Shape;475;p7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8850" y="2654075"/>
            <a:ext cx="5514300" cy="241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77" name="Google Shape;477;p77"/>
          <p:cNvSpPr txBox="1"/>
          <p:nvPr/>
        </p:nvSpPr>
        <p:spPr>
          <a:xfrm>
            <a:off x="2042412" y="5285475"/>
            <a:ext cx="810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http://bit.ly/bootcamp-ds-sp-feedback-19</a:t>
            </a:r>
            <a:endParaRPr b="0" i="0" sz="30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8"/>
          <p:cNvSpPr txBox="1"/>
          <p:nvPr/>
        </p:nvSpPr>
        <p:spPr>
          <a:xfrm>
            <a:off x="330574" y="3179596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Obrigada!</a:t>
            </a:r>
            <a:endParaRPr b="0" i="0" sz="14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78"/>
          <p:cNvSpPr txBox="1"/>
          <p:nvPr/>
        </p:nvSpPr>
        <p:spPr>
          <a:xfrm>
            <a:off x="330575" y="4246150"/>
            <a:ext cx="4243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Podem nos procurar! :D</a:t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484" name="Google Shape;48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200" y="502150"/>
            <a:ext cx="2470200" cy="247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5" name="Google Shape;485;p78"/>
          <p:cNvPicPr preferRelativeResize="0"/>
          <p:nvPr/>
        </p:nvPicPr>
        <p:blipFill rotWithShape="1">
          <a:blip r:embed="rId4">
            <a:alphaModFix/>
          </a:blip>
          <a:srcRect b="0" l="11718" r="13875" t="0"/>
          <a:stretch/>
        </p:blipFill>
        <p:spPr>
          <a:xfrm>
            <a:off x="4649850" y="0"/>
            <a:ext cx="75421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Comentamos sobre clustering na aula passada….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3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8"/>
          <p:cNvSpPr txBox="1"/>
          <p:nvPr/>
        </p:nvSpPr>
        <p:spPr>
          <a:xfrm>
            <a:off x="660600" y="3405100"/>
            <a:ext cx="50880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>
                <a:latin typeface="Work Sans"/>
                <a:ea typeface="Work Sans"/>
                <a:cs typeface="Work Sans"/>
                <a:sym typeface="Work Sans"/>
              </a:rPr>
              <a:t>Alguém lembra o que é?</a:t>
            </a:r>
            <a:endParaRPr b="0" i="0" sz="30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5" name="Google Shape;1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225" y="1898575"/>
            <a:ext cx="3985500" cy="356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06775" y="222275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Regressão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Classificação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e não supervisionado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6397975" y="222275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</a:t>
            </a:r>
            <a:endParaRPr b="1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0" i="0" lang="en-US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Clustering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950" y="3036225"/>
            <a:ext cx="354051" cy="35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6862125" y="3075100"/>
            <a:ext cx="1803600" cy="35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2813" y="3889850"/>
            <a:ext cx="7626374" cy="28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0175" y="3429100"/>
            <a:ext cx="354051" cy="3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/>
        </p:nvSpPr>
        <p:spPr>
          <a:xfrm>
            <a:off x="685800" y="739375"/>
            <a:ext cx="95241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vs não supervisionado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4546" y="2153175"/>
            <a:ext cx="3862899" cy="440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3981025" y="2048900"/>
            <a:ext cx="2255400" cy="1964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Diagrama retirado do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Machine Learning For Everyone</a:t>
            </a:r>
            <a:endParaRPr b="0" i="0" sz="10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685800" y="739375"/>
            <a:ext cx="95241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vs não supervisionado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125" y="2241325"/>
            <a:ext cx="6313755" cy="44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Diagrama retirado do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Machine Learning For Everyone</a:t>
            </a:r>
            <a:endParaRPr b="0" i="0" sz="10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5758025" y="3544375"/>
            <a:ext cx="1334400" cy="17313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b389e1613_0_79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 que é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clustering?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1" name="Google Shape;141;g6b389e1613_0_7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6b389e1613_0_79"/>
          <p:cNvSpPr txBox="1"/>
          <p:nvPr/>
        </p:nvSpPr>
        <p:spPr>
          <a:xfrm>
            <a:off x="685800" y="2504925"/>
            <a:ext cx="6047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Técnica para agrupar um conjunto de elementos tal que objetos agrupados em um mesmo grupo (também chamado de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cluster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 sejam </a:t>
            </a:r>
            <a:r>
              <a:rPr i="1" lang="en-US" sz="2400">
                <a:latin typeface="Work Sans"/>
                <a:ea typeface="Work Sans"/>
                <a:cs typeface="Work Sans"/>
                <a:sym typeface="Work Sans"/>
              </a:rPr>
              <a:t>mais similares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entre eles do que com outros objetos pertencentes a outros clusters. 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3" name="Google Shape;143;g6b389e1613_0_79"/>
          <p:cNvSpPr txBox="1"/>
          <p:nvPr/>
        </p:nvSpPr>
        <p:spPr>
          <a:xfrm>
            <a:off x="660600" y="1774400"/>
            <a:ext cx="50880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(ou agrupamento/ clusterização)</a:t>
            </a:r>
            <a:endParaRPr b="0" i="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4" name="Google Shape;144;g6b389e1613_0_79"/>
          <p:cNvPicPr preferRelativeResize="0"/>
          <p:nvPr/>
        </p:nvPicPr>
        <p:blipFill rotWithShape="1">
          <a:blip r:embed="rId4">
            <a:alphaModFix/>
          </a:blip>
          <a:srcRect b="0" l="0" r="16345" t="0"/>
          <a:stretch/>
        </p:blipFill>
        <p:spPr>
          <a:xfrm>
            <a:off x="7082450" y="2155225"/>
            <a:ext cx="4624299" cy="34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6b389e1613_0_79"/>
          <p:cNvSpPr txBox="1"/>
          <p:nvPr/>
        </p:nvSpPr>
        <p:spPr>
          <a:xfrm>
            <a:off x="8383750" y="1446425"/>
            <a:ext cx="20217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Sem clustering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